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8FB7B-4244-4674-BC59-48BAEBB0CC0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28A79-EE22-4101-A93C-6835623EA94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241F67E-A30D-4881-A9D0-27892911760A}" type="slidenum">
              <a:rPr lang="en-US" sz="1200"/>
            </a:fld>
            <a:endParaRPr lang="en-US" sz="1200"/>
          </a:p>
        </p:txBody>
      </p:sp>
      <p:sp>
        <p:nvSpPr>
          <p:cNvPr id="8195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B027841-5884-4DDD-A4FA-1790051142DD}" type="slidenum">
              <a:rPr lang="en-US" sz="1200"/>
            </a:fld>
            <a:endParaRPr lang="en-US" sz="1200"/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DA8134B-89E8-4DE0-BAC9-4D3CA4304ECA}" type="slidenum">
              <a:rPr lang="en-US" sz="1200"/>
            </a:fld>
            <a:endParaRPr lang="en-US" sz="1200"/>
          </a:p>
        </p:txBody>
      </p:sp>
      <p:sp>
        <p:nvSpPr>
          <p:cNvPr id="40963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2DE1272-6410-4DEB-854D-2CB86C5D3645}" type="slidenum">
              <a:rPr lang="en-US" sz="1200"/>
            </a:fld>
            <a:endParaRPr lang="en-US" sz="1200"/>
          </a:p>
        </p:txBody>
      </p:sp>
      <p:sp>
        <p:nvSpPr>
          <p:cNvPr id="53251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DAEEAEF-0546-4C43-B761-F354AA27A3D0}" type="slidenum">
              <a:rPr lang="en-US" sz="1200"/>
            </a:fld>
            <a:endParaRPr lang="en-US" sz="1200"/>
          </a:p>
        </p:txBody>
      </p:sp>
      <p:sp>
        <p:nvSpPr>
          <p:cNvPr id="14339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8A04432-1434-47CD-BF19-4D6F871EE3B9}" type="slidenum">
              <a:rPr lang="en-US" sz="1200"/>
            </a:fld>
            <a:endParaRPr lang="en-US" sz="1200"/>
          </a:p>
        </p:txBody>
      </p:sp>
      <p:sp>
        <p:nvSpPr>
          <p:cNvPr id="16387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0F8B00E-74AF-4F72-A51C-DC00456DD54B}" type="slidenum">
              <a:rPr lang="en-US" sz="1200"/>
            </a:fld>
            <a:endParaRPr lang="en-US" sz="1200"/>
          </a:p>
        </p:txBody>
      </p:sp>
      <p:sp>
        <p:nvSpPr>
          <p:cNvPr id="20483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804ECEF-0AB8-4CAC-B5A1-881ADD558F85}" type="slidenum">
              <a:rPr lang="en-US" sz="1200"/>
            </a:fld>
            <a:endParaRPr lang="en-US" sz="1200"/>
          </a:p>
        </p:txBody>
      </p:sp>
      <p:sp>
        <p:nvSpPr>
          <p:cNvPr id="22531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BBCDD1D-216E-4822-A741-8CDBFDDC255E}" type="slidenum">
              <a:rPr lang="en-US" sz="1200"/>
            </a:fld>
            <a:endParaRPr lang="en-US" sz="1200"/>
          </a:p>
        </p:txBody>
      </p:sp>
      <p:sp>
        <p:nvSpPr>
          <p:cNvPr id="24579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3B50ED-351A-485B-AB46-AD05BBF3654F}" type="slidenum">
              <a:rPr lang="en-US" sz="1200"/>
            </a:fld>
            <a:endParaRPr lang="en-US" sz="1200"/>
          </a:p>
        </p:txBody>
      </p:sp>
      <p:sp>
        <p:nvSpPr>
          <p:cNvPr id="26627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72CFC93-E166-4852-8A5E-DDF64DAB37B3}" type="slidenum">
              <a:rPr lang="en-US" sz="1200"/>
            </a:fld>
            <a:endParaRPr lang="en-US" sz="1200"/>
          </a:p>
        </p:txBody>
      </p:sp>
      <p:sp>
        <p:nvSpPr>
          <p:cNvPr id="28675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BFB185F-31FB-431B-949A-359E7D75FFEE}" type="slidenum">
              <a:rPr lang="en-US" sz="1200"/>
            </a:fld>
            <a:endParaRPr lang="en-US" sz="1200"/>
          </a:p>
        </p:txBody>
      </p:sp>
      <p:sp>
        <p:nvSpPr>
          <p:cNvPr id="32771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541BB43-9356-4EF6-930D-DCC8E61920B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3B2CA-7FF9-4A57-A1C6-8234E88D677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Konstruksi</a:t>
            </a:r>
            <a:r>
              <a:rPr lang="en-US" dirty="0" smtClean="0"/>
              <a:t> </a:t>
            </a:r>
            <a:r>
              <a:rPr lang="en-US" dirty="0" err="1" smtClean="0"/>
              <a:t>Tesaurus</a:t>
            </a:r>
            <a:br>
              <a:rPr lang="en-US" dirty="0" smtClean="0"/>
            </a:br>
            <a:r>
              <a:rPr lang="en-US" dirty="0" smtClean="0"/>
              <a:t>DAN </a:t>
            </a:r>
            <a:br>
              <a:rPr lang="en-US" dirty="0" smtClean="0"/>
            </a:br>
            <a:r>
              <a:rPr lang="en-US" dirty="0" smtClean="0"/>
              <a:t>TAJUK SUBJEK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7324" y="6143222"/>
            <a:ext cx="4464676" cy="662581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DIKUTP DARI  University </a:t>
            </a:r>
            <a:r>
              <a:rPr lang="en-US" dirty="0"/>
              <a:t>of California, Berkeley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School of Information</a:t>
            </a:r>
            <a:br>
              <a:rPr lang="en-US" dirty="0"/>
            </a:br>
            <a:r>
              <a:rPr lang="en-US" i="1" dirty="0"/>
              <a:t>IS 245: Organization of Information In </a:t>
            </a:r>
            <a:r>
              <a:rPr lang="en-US" i="1" dirty="0" smtClean="0"/>
              <a:t>Collections </a:t>
            </a:r>
            <a:endParaRPr lang="en-US" i="1" dirty="0" smtClean="0"/>
          </a:p>
          <a:p>
            <a:pPr>
              <a:lnSpc>
                <a:spcPct val="90000"/>
              </a:lnSpc>
            </a:pPr>
            <a:r>
              <a:rPr lang="en-US" i="1" dirty="0" smtClean="0"/>
              <a:t>AND LCSH</a:t>
            </a:r>
            <a:endParaRPr lang="en-US" i="1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Indexing Languages</a:t>
            </a:r>
            <a:endParaRPr lang="en-US" dirty="0" smtClean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Uncontrolled keyword indexing</a:t>
            </a:r>
            <a:endParaRPr lang="en-US" smtClean="0"/>
          </a:p>
          <a:p>
            <a:pPr eaLnBrk="1" hangingPunct="1"/>
            <a:r>
              <a:rPr lang="en-US" smtClean="0"/>
              <a:t>Indexing languages</a:t>
            </a:r>
            <a:endParaRPr lang="en-US" smtClean="0"/>
          </a:p>
          <a:p>
            <a:pPr lvl="1" eaLnBrk="1" hangingPunct="1"/>
            <a:r>
              <a:rPr lang="en-US" smtClean="0"/>
              <a:t>Controlled, but not structured</a:t>
            </a:r>
            <a:endParaRPr lang="en-US" smtClean="0"/>
          </a:p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Thesauri</a:t>
            </a:r>
            <a:endParaRPr lang="en-US" smtClean="0">
              <a:solidFill>
                <a:srgbClr val="FF3300"/>
              </a:solidFill>
            </a:endParaRPr>
          </a:p>
          <a:p>
            <a:pPr lvl="1" eaLnBrk="1" hangingPunct="1"/>
            <a:r>
              <a:rPr lang="en-US" smtClean="0"/>
              <a:t>Controlled and structured</a:t>
            </a:r>
            <a:endParaRPr lang="en-US" smtClean="0"/>
          </a:p>
          <a:p>
            <a:pPr eaLnBrk="1" hangingPunct="1"/>
            <a:r>
              <a:rPr lang="en-US" smtClean="0"/>
              <a:t>Classification systems</a:t>
            </a:r>
            <a:endParaRPr lang="en-US" smtClean="0"/>
          </a:p>
          <a:p>
            <a:pPr lvl="1" eaLnBrk="1" hangingPunct="1"/>
            <a:r>
              <a:rPr lang="en-US" smtClean="0"/>
              <a:t>Controlled, structured, and coded</a:t>
            </a:r>
            <a:endParaRPr lang="en-US" smtClean="0"/>
          </a:p>
          <a:p>
            <a:pPr eaLnBrk="1" hangingPunct="1"/>
            <a:r>
              <a:rPr lang="en-US" smtClean="0"/>
              <a:t>Facetted classification systems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457" y="206062"/>
            <a:ext cx="10109915" cy="641367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Examples</a:t>
            </a:r>
            <a:endParaRPr lang="en-US" smtClean="0"/>
          </a:p>
          <a:p>
            <a:pPr lvl="1" eaLnBrk="1" hangingPunct="1"/>
            <a:r>
              <a:rPr lang="en-US" smtClean="0"/>
              <a:t>Non-Facetted</a:t>
            </a:r>
            <a:endParaRPr lang="en-US" smtClean="0"/>
          </a:p>
          <a:p>
            <a:pPr lvl="2" eaLnBrk="1" hangingPunct="1"/>
            <a:r>
              <a:rPr lang="en-US" smtClean="0"/>
              <a:t>The ERIC Thesaurus of Descriptors</a:t>
            </a:r>
            <a:endParaRPr lang="en-US" smtClean="0"/>
          </a:p>
          <a:p>
            <a:pPr lvl="1" eaLnBrk="1" hangingPunct="1"/>
            <a:r>
              <a:rPr lang="en-US" smtClean="0"/>
              <a:t>Semi-Facetted </a:t>
            </a:r>
            <a:endParaRPr lang="en-US" smtClean="0"/>
          </a:p>
          <a:p>
            <a:pPr lvl="2" eaLnBrk="1" hangingPunct="1"/>
            <a:r>
              <a:rPr lang="en-US" smtClean="0"/>
              <a:t>The Medical Subject Headings (MESH) of the National Library of Medicine </a:t>
            </a:r>
            <a:endParaRPr lang="en-US" smtClean="0"/>
          </a:p>
          <a:p>
            <a:pPr lvl="1" eaLnBrk="1" hangingPunct="1"/>
            <a:r>
              <a:rPr lang="en-US" smtClean="0"/>
              <a:t>Facetted</a:t>
            </a:r>
            <a:endParaRPr lang="en-US" smtClean="0"/>
          </a:p>
          <a:p>
            <a:pPr lvl="2" eaLnBrk="1" hangingPunct="1"/>
            <a:r>
              <a:rPr lang="en-US" smtClean="0"/>
              <a:t>The Art and Architecture Thesaurus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08" y="759854"/>
            <a:ext cx="11788183" cy="609814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09" y="321972"/>
            <a:ext cx="10255736" cy="63235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821" y="452718"/>
            <a:ext cx="10045521" cy="61155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012" y="354153"/>
            <a:ext cx="9747140" cy="62462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1" y="483841"/>
            <a:ext cx="9839459" cy="56924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11" y="212501"/>
            <a:ext cx="10886802" cy="66454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513" y="0"/>
            <a:ext cx="117881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 descr="eric_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7" b="6808"/>
          <a:stretch>
            <a:fillRect/>
          </a:stretch>
        </p:blipFill>
        <p:spPr bwMode="auto">
          <a:xfrm>
            <a:off x="646111" y="914399"/>
            <a:ext cx="11318362" cy="582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3"/>
          <p:cNvSpPr>
            <a:spLocks noGrp="1" noChangeArrowheads="1"/>
          </p:cNvSpPr>
          <p:nvPr>
            <p:ph type="title"/>
          </p:nvPr>
        </p:nvSpPr>
        <p:spPr>
          <a:xfrm>
            <a:off x="646112" y="90152"/>
            <a:ext cx="6128176" cy="824247"/>
          </a:xfrm>
        </p:spPr>
        <p:txBody>
          <a:bodyPr/>
          <a:lstStyle/>
          <a:p>
            <a:pPr eaLnBrk="1" hangingPunct="1"/>
            <a:r>
              <a:rPr lang="en-US" dirty="0" smtClean="0"/>
              <a:t>ERIC Thesaurus – Entry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288176" y="0"/>
            <a:ext cx="3420939" cy="513198"/>
          </a:xfrm>
        </p:spPr>
        <p:txBody>
          <a:bodyPr/>
          <a:lstStyle/>
          <a:p>
            <a:pPr eaLnBrk="1" hangingPunct="1"/>
            <a:r>
              <a:rPr lang="en-US" dirty="0" smtClean="0"/>
              <a:t>MESH – Entry   </a:t>
            </a:r>
            <a:endParaRPr lang="en-US" dirty="0" smtClean="0"/>
          </a:p>
        </p:txBody>
      </p:sp>
      <p:pic>
        <p:nvPicPr>
          <p:cNvPr id="52228" name="Picture 3" descr="mesh_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20801"/>
          <a:stretch>
            <a:fillRect/>
          </a:stretch>
        </p:blipFill>
        <p:spPr bwMode="auto">
          <a:xfrm>
            <a:off x="1184856" y="656822"/>
            <a:ext cx="9156879" cy="642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>
          <a:xfrm>
            <a:off x="1681767" y="365126"/>
            <a:ext cx="9285668" cy="793750"/>
          </a:xfrm>
        </p:spPr>
        <p:txBody>
          <a:bodyPr/>
          <a:lstStyle/>
          <a:p>
            <a:pPr algn="ctr" eaLnBrk="1" hangingPunct="1"/>
            <a:r>
              <a:rPr lang="en-US" smtClean="0"/>
              <a:t>Hierarchical Classification</a:t>
            </a:r>
            <a:endParaRPr lang="en-US" smtClean="0"/>
          </a:p>
        </p:txBody>
      </p:sp>
      <p:sp>
        <p:nvSpPr>
          <p:cNvPr id="6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IS 257 – Fall 2007	</a:t>
            </a:r>
            <a:endParaRPr lang="en-US"/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2057400" y="1524000"/>
            <a:ext cx="9082825" cy="46482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pSp>
        <p:nvGrpSpPr>
          <p:cNvPr id="7173" name="Group 4"/>
          <p:cNvGrpSpPr/>
          <p:nvPr/>
        </p:nvGrpSpPr>
        <p:grpSpPr bwMode="auto">
          <a:xfrm>
            <a:off x="2362201" y="1524000"/>
            <a:ext cx="6721475" cy="3905250"/>
            <a:chOff x="240" y="1152"/>
            <a:chExt cx="4234" cy="2460"/>
          </a:xfrm>
        </p:grpSpPr>
        <p:sp>
          <p:nvSpPr>
            <p:cNvPr id="7175" name="Text Box 5"/>
            <p:cNvSpPr txBox="1">
              <a:spLocks noChangeArrowheads="1"/>
            </p:cNvSpPr>
            <p:nvPr/>
          </p:nvSpPr>
          <p:spPr bwMode="auto">
            <a:xfrm>
              <a:off x="2256" y="1152"/>
              <a:ext cx="79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 dirty="0">
                  <a:latin typeface="Helvetica (PCL6)" pitchFamily="34" charset="0"/>
                </a:rPr>
                <a:t>Literature</a:t>
              </a:r>
              <a:endParaRPr lang="en-US" sz="2800" dirty="0"/>
            </a:p>
          </p:txBody>
        </p:sp>
        <p:sp>
          <p:nvSpPr>
            <p:cNvPr id="7176" name="Text Box 6"/>
            <p:cNvSpPr txBox="1">
              <a:spLocks noChangeArrowheads="1"/>
            </p:cNvSpPr>
            <p:nvPr/>
          </p:nvSpPr>
          <p:spPr bwMode="auto">
            <a:xfrm>
              <a:off x="3408" y="1728"/>
              <a:ext cx="7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Spanish</a:t>
              </a:r>
              <a:endParaRPr lang="en-US" sz="2800"/>
            </a:p>
          </p:txBody>
        </p:sp>
        <p:sp>
          <p:nvSpPr>
            <p:cNvPr id="7177" name="Text Box 7"/>
            <p:cNvSpPr txBox="1">
              <a:spLocks noChangeArrowheads="1"/>
            </p:cNvSpPr>
            <p:nvPr/>
          </p:nvSpPr>
          <p:spPr bwMode="auto">
            <a:xfrm>
              <a:off x="2352" y="1728"/>
              <a:ext cx="63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 dirty="0">
                  <a:latin typeface="Helvetica (PCL6)" pitchFamily="34" charset="0"/>
                </a:rPr>
                <a:t>French</a:t>
              </a:r>
              <a:endParaRPr lang="en-US" sz="2800" dirty="0"/>
            </a:p>
          </p:txBody>
        </p:sp>
        <p:sp>
          <p:nvSpPr>
            <p:cNvPr id="7178" name="Text Box 8"/>
            <p:cNvSpPr txBox="1">
              <a:spLocks noChangeArrowheads="1"/>
            </p:cNvSpPr>
            <p:nvPr/>
          </p:nvSpPr>
          <p:spPr bwMode="auto">
            <a:xfrm>
              <a:off x="1152" y="1728"/>
              <a:ext cx="6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English</a:t>
              </a:r>
              <a:endParaRPr lang="en-US" sz="2800"/>
            </a:p>
          </p:txBody>
        </p:sp>
        <p:sp>
          <p:nvSpPr>
            <p:cNvPr id="7179" name="Text Box 9"/>
            <p:cNvSpPr txBox="1">
              <a:spLocks noChangeArrowheads="1"/>
            </p:cNvSpPr>
            <p:nvPr/>
          </p:nvSpPr>
          <p:spPr bwMode="auto">
            <a:xfrm>
              <a:off x="1488" y="2400"/>
              <a:ext cx="60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Drama</a:t>
              </a:r>
              <a:endParaRPr lang="en-US" sz="2800"/>
            </a:p>
          </p:txBody>
        </p:sp>
        <p:sp>
          <p:nvSpPr>
            <p:cNvPr id="7180" name="Text Box 10"/>
            <p:cNvSpPr txBox="1">
              <a:spLocks noChangeArrowheads="1"/>
            </p:cNvSpPr>
            <p:nvPr/>
          </p:nvSpPr>
          <p:spPr bwMode="auto">
            <a:xfrm>
              <a:off x="960" y="2400"/>
              <a:ext cx="58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Poetry</a:t>
              </a:r>
              <a:endParaRPr lang="en-US" sz="2800"/>
            </a:p>
          </p:txBody>
        </p:sp>
        <p:sp>
          <p:nvSpPr>
            <p:cNvPr id="7181" name="Text Box 11"/>
            <p:cNvSpPr txBox="1">
              <a:spLocks noChangeArrowheads="1"/>
            </p:cNvSpPr>
            <p:nvPr/>
          </p:nvSpPr>
          <p:spPr bwMode="auto">
            <a:xfrm>
              <a:off x="432" y="2400"/>
              <a:ext cx="55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Prose</a:t>
              </a:r>
              <a:endParaRPr lang="en-US" sz="2800"/>
            </a:p>
          </p:txBody>
        </p:sp>
        <p:sp>
          <p:nvSpPr>
            <p:cNvPr id="7182" name="Text Box 12"/>
            <p:cNvSpPr txBox="1">
              <a:spLocks noChangeArrowheads="1"/>
            </p:cNvSpPr>
            <p:nvPr/>
          </p:nvSpPr>
          <p:spPr bwMode="auto">
            <a:xfrm>
              <a:off x="1104" y="3360"/>
              <a:ext cx="4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18th</a:t>
              </a:r>
              <a:endParaRPr lang="en-US" sz="2800"/>
            </a:p>
          </p:txBody>
        </p:sp>
        <p:sp>
          <p:nvSpPr>
            <p:cNvPr id="7183" name="Text Box 13"/>
            <p:cNvSpPr txBox="1">
              <a:spLocks noChangeArrowheads="1"/>
            </p:cNvSpPr>
            <p:nvPr/>
          </p:nvSpPr>
          <p:spPr bwMode="auto">
            <a:xfrm>
              <a:off x="720" y="3360"/>
              <a:ext cx="4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17th</a:t>
              </a:r>
              <a:endParaRPr lang="en-US" sz="2800"/>
            </a:p>
          </p:txBody>
        </p:sp>
        <p:sp>
          <p:nvSpPr>
            <p:cNvPr id="7184" name="Text Box 14"/>
            <p:cNvSpPr txBox="1">
              <a:spLocks noChangeArrowheads="1"/>
            </p:cNvSpPr>
            <p:nvPr/>
          </p:nvSpPr>
          <p:spPr bwMode="auto">
            <a:xfrm>
              <a:off x="288" y="3360"/>
              <a:ext cx="4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16th</a:t>
              </a:r>
              <a:endParaRPr lang="en-US" sz="2800"/>
            </a:p>
          </p:txBody>
        </p:sp>
        <p:sp>
          <p:nvSpPr>
            <p:cNvPr id="7185" name="Text Box 15"/>
            <p:cNvSpPr txBox="1">
              <a:spLocks noChangeArrowheads="1"/>
            </p:cNvSpPr>
            <p:nvPr/>
          </p:nvSpPr>
          <p:spPr bwMode="auto">
            <a:xfrm>
              <a:off x="3264" y="2400"/>
              <a:ext cx="60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Drama</a:t>
              </a:r>
              <a:endParaRPr lang="en-US" sz="2800"/>
            </a:p>
          </p:txBody>
        </p:sp>
        <p:sp>
          <p:nvSpPr>
            <p:cNvPr id="7186" name="Text Box 16"/>
            <p:cNvSpPr txBox="1">
              <a:spLocks noChangeArrowheads="1"/>
            </p:cNvSpPr>
            <p:nvPr/>
          </p:nvSpPr>
          <p:spPr bwMode="auto">
            <a:xfrm>
              <a:off x="2736" y="2400"/>
              <a:ext cx="58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Poetry</a:t>
              </a:r>
              <a:endParaRPr lang="en-US" sz="2800"/>
            </a:p>
          </p:txBody>
        </p:sp>
        <p:sp>
          <p:nvSpPr>
            <p:cNvPr id="7187" name="Text Box 17"/>
            <p:cNvSpPr txBox="1">
              <a:spLocks noChangeArrowheads="1"/>
            </p:cNvSpPr>
            <p:nvPr/>
          </p:nvSpPr>
          <p:spPr bwMode="auto">
            <a:xfrm>
              <a:off x="2208" y="2400"/>
              <a:ext cx="55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Prose</a:t>
              </a:r>
              <a:endParaRPr lang="en-US" sz="2800"/>
            </a:p>
          </p:txBody>
        </p:sp>
        <p:sp>
          <p:nvSpPr>
            <p:cNvPr id="7188" name="Text Box 18"/>
            <p:cNvSpPr txBox="1">
              <a:spLocks noChangeArrowheads="1"/>
            </p:cNvSpPr>
            <p:nvPr/>
          </p:nvSpPr>
          <p:spPr bwMode="auto">
            <a:xfrm>
              <a:off x="1536" y="3360"/>
              <a:ext cx="4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19th</a:t>
              </a:r>
              <a:endParaRPr lang="en-US" sz="2800"/>
            </a:p>
          </p:txBody>
        </p:sp>
        <p:sp>
          <p:nvSpPr>
            <p:cNvPr id="7189" name="Text Box 19"/>
            <p:cNvSpPr txBox="1">
              <a:spLocks noChangeArrowheads="1"/>
            </p:cNvSpPr>
            <p:nvPr/>
          </p:nvSpPr>
          <p:spPr bwMode="auto">
            <a:xfrm>
              <a:off x="3024" y="3360"/>
              <a:ext cx="4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18th</a:t>
              </a:r>
              <a:endParaRPr lang="en-US" sz="2800"/>
            </a:p>
          </p:txBody>
        </p:sp>
        <p:sp>
          <p:nvSpPr>
            <p:cNvPr id="7190" name="Text Box 20"/>
            <p:cNvSpPr txBox="1">
              <a:spLocks noChangeArrowheads="1"/>
            </p:cNvSpPr>
            <p:nvPr/>
          </p:nvSpPr>
          <p:spPr bwMode="auto">
            <a:xfrm>
              <a:off x="2640" y="3360"/>
              <a:ext cx="4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17th</a:t>
              </a:r>
              <a:endParaRPr lang="en-US" sz="2800"/>
            </a:p>
          </p:txBody>
        </p:sp>
        <p:sp>
          <p:nvSpPr>
            <p:cNvPr id="7191" name="Text Box 21"/>
            <p:cNvSpPr txBox="1">
              <a:spLocks noChangeArrowheads="1"/>
            </p:cNvSpPr>
            <p:nvPr/>
          </p:nvSpPr>
          <p:spPr bwMode="auto">
            <a:xfrm>
              <a:off x="2208" y="3360"/>
              <a:ext cx="4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16th</a:t>
              </a:r>
              <a:endParaRPr lang="en-US" sz="2800"/>
            </a:p>
          </p:txBody>
        </p:sp>
        <p:sp>
          <p:nvSpPr>
            <p:cNvPr id="7192" name="Text Box 22"/>
            <p:cNvSpPr txBox="1">
              <a:spLocks noChangeArrowheads="1"/>
            </p:cNvSpPr>
            <p:nvPr/>
          </p:nvSpPr>
          <p:spPr bwMode="auto">
            <a:xfrm>
              <a:off x="3456" y="3360"/>
              <a:ext cx="4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19th</a:t>
              </a:r>
              <a:endParaRPr lang="en-US" sz="2800"/>
            </a:p>
          </p:txBody>
        </p:sp>
        <p:sp>
          <p:nvSpPr>
            <p:cNvPr id="7193" name="Line 23"/>
            <p:cNvSpPr>
              <a:spLocks noChangeShapeType="1"/>
            </p:cNvSpPr>
            <p:nvPr/>
          </p:nvSpPr>
          <p:spPr bwMode="auto">
            <a:xfrm>
              <a:off x="2592" y="139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Line 24"/>
            <p:cNvSpPr>
              <a:spLocks noChangeShapeType="1"/>
            </p:cNvSpPr>
            <p:nvPr/>
          </p:nvSpPr>
          <p:spPr bwMode="auto">
            <a:xfrm>
              <a:off x="1488" y="1632"/>
              <a:ext cx="22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5" name="Line 25"/>
            <p:cNvSpPr>
              <a:spLocks noChangeShapeType="1"/>
            </p:cNvSpPr>
            <p:nvPr/>
          </p:nvSpPr>
          <p:spPr bwMode="auto">
            <a:xfrm>
              <a:off x="2640" y="196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6" name="Line 26"/>
            <p:cNvSpPr>
              <a:spLocks noChangeShapeType="1"/>
            </p:cNvSpPr>
            <p:nvPr/>
          </p:nvSpPr>
          <p:spPr bwMode="auto">
            <a:xfrm>
              <a:off x="2304" y="2256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7" name="Line 27"/>
            <p:cNvSpPr>
              <a:spLocks noChangeShapeType="1"/>
            </p:cNvSpPr>
            <p:nvPr/>
          </p:nvSpPr>
          <p:spPr bwMode="auto">
            <a:xfrm>
              <a:off x="1392" y="196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8" name="Line 28"/>
            <p:cNvSpPr>
              <a:spLocks noChangeShapeType="1"/>
            </p:cNvSpPr>
            <p:nvPr/>
          </p:nvSpPr>
          <p:spPr bwMode="auto">
            <a:xfrm>
              <a:off x="816" y="2256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9" name="Line 29"/>
            <p:cNvSpPr>
              <a:spLocks noChangeShapeType="1"/>
            </p:cNvSpPr>
            <p:nvPr/>
          </p:nvSpPr>
          <p:spPr bwMode="auto">
            <a:xfrm>
              <a:off x="816" y="225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0" name="Line 30"/>
            <p:cNvSpPr>
              <a:spLocks noChangeShapeType="1"/>
            </p:cNvSpPr>
            <p:nvPr/>
          </p:nvSpPr>
          <p:spPr bwMode="auto">
            <a:xfrm>
              <a:off x="1296" y="225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1" name="Line 31"/>
            <p:cNvSpPr>
              <a:spLocks noChangeShapeType="1"/>
            </p:cNvSpPr>
            <p:nvPr/>
          </p:nvSpPr>
          <p:spPr bwMode="auto">
            <a:xfrm>
              <a:off x="1776" y="225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2" name="Line 32"/>
            <p:cNvSpPr>
              <a:spLocks noChangeShapeType="1"/>
            </p:cNvSpPr>
            <p:nvPr/>
          </p:nvSpPr>
          <p:spPr bwMode="auto">
            <a:xfrm>
              <a:off x="2304" y="225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3" name="Line 33"/>
            <p:cNvSpPr>
              <a:spLocks noChangeShapeType="1"/>
            </p:cNvSpPr>
            <p:nvPr/>
          </p:nvSpPr>
          <p:spPr bwMode="auto">
            <a:xfrm>
              <a:off x="2976" y="225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4" name="Line 34"/>
            <p:cNvSpPr>
              <a:spLocks noChangeShapeType="1"/>
            </p:cNvSpPr>
            <p:nvPr/>
          </p:nvSpPr>
          <p:spPr bwMode="auto">
            <a:xfrm>
              <a:off x="3408" y="225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5" name="Line 35"/>
            <p:cNvSpPr>
              <a:spLocks noChangeShapeType="1"/>
            </p:cNvSpPr>
            <p:nvPr/>
          </p:nvSpPr>
          <p:spPr bwMode="auto">
            <a:xfrm>
              <a:off x="1488" y="163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6" name="Line 36"/>
            <p:cNvSpPr>
              <a:spLocks noChangeShapeType="1"/>
            </p:cNvSpPr>
            <p:nvPr/>
          </p:nvSpPr>
          <p:spPr bwMode="auto">
            <a:xfrm>
              <a:off x="2640" y="163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7" name="Line 37"/>
            <p:cNvSpPr>
              <a:spLocks noChangeShapeType="1"/>
            </p:cNvSpPr>
            <p:nvPr/>
          </p:nvSpPr>
          <p:spPr bwMode="auto">
            <a:xfrm>
              <a:off x="3696" y="163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Line 38"/>
            <p:cNvSpPr>
              <a:spLocks noChangeShapeType="1"/>
            </p:cNvSpPr>
            <p:nvPr/>
          </p:nvSpPr>
          <p:spPr bwMode="auto">
            <a:xfrm>
              <a:off x="720" y="264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9" name="Line 39"/>
            <p:cNvSpPr>
              <a:spLocks noChangeShapeType="1"/>
            </p:cNvSpPr>
            <p:nvPr/>
          </p:nvSpPr>
          <p:spPr bwMode="auto">
            <a:xfrm>
              <a:off x="384" y="3168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0" name="Line 40"/>
            <p:cNvSpPr>
              <a:spLocks noChangeShapeType="1"/>
            </p:cNvSpPr>
            <p:nvPr/>
          </p:nvSpPr>
          <p:spPr bwMode="auto">
            <a:xfrm>
              <a:off x="384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1" name="Line 41"/>
            <p:cNvSpPr>
              <a:spLocks noChangeShapeType="1"/>
            </p:cNvSpPr>
            <p:nvPr/>
          </p:nvSpPr>
          <p:spPr bwMode="auto">
            <a:xfrm>
              <a:off x="960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2" name="Line 42"/>
            <p:cNvSpPr>
              <a:spLocks noChangeShapeType="1"/>
            </p:cNvSpPr>
            <p:nvPr/>
          </p:nvSpPr>
          <p:spPr bwMode="auto">
            <a:xfrm>
              <a:off x="1296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3" name="Line 43"/>
            <p:cNvSpPr>
              <a:spLocks noChangeShapeType="1"/>
            </p:cNvSpPr>
            <p:nvPr/>
          </p:nvSpPr>
          <p:spPr bwMode="auto">
            <a:xfrm>
              <a:off x="1728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4" name="Line 44"/>
            <p:cNvSpPr>
              <a:spLocks noChangeShapeType="1"/>
            </p:cNvSpPr>
            <p:nvPr/>
          </p:nvSpPr>
          <p:spPr bwMode="auto">
            <a:xfrm>
              <a:off x="2400" y="3120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5" name="Line 45"/>
            <p:cNvSpPr>
              <a:spLocks noChangeShapeType="1"/>
            </p:cNvSpPr>
            <p:nvPr/>
          </p:nvSpPr>
          <p:spPr bwMode="auto">
            <a:xfrm>
              <a:off x="2400" y="312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6" name="Line 46"/>
            <p:cNvSpPr>
              <a:spLocks noChangeShapeType="1"/>
            </p:cNvSpPr>
            <p:nvPr/>
          </p:nvSpPr>
          <p:spPr bwMode="auto">
            <a:xfrm>
              <a:off x="2976" y="312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7" name="Line 47"/>
            <p:cNvSpPr>
              <a:spLocks noChangeShapeType="1"/>
            </p:cNvSpPr>
            <p:nvPr/>
          </p:nvSpPr>
          <p:spPr bwMode="auto">
            <a:xfrm>
              <a:off x="3312" y="312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8" name="Line 48"/>
            <p:cNvSpPr>
              <a:spLocks noChangeShapeType="1"/>
            </p:cNvSpPr>
            <p:nvPr/>
          </p:nvSpPr>
          <p:spPr bwMode="auto">
            <a:xfrm>
              <a:off x="3744" y="312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9" name="Line 49"/>
            <p:cNvSpPr>
              <a:spLocks noChangeShapeType="1"/>
            </p:cNvSpPr>
            <p:nvPr/>
          </p:nvSpPr>
          <p:spPr bwMode="auto">
            <a:xfrm>
              <a:off x="1296" y="264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0" name="Line 50"/>
            <p:cNvSpPr>
              <a:spLocks noChangeShapeType="1"/>
            </p:cNvSpPr>
            <p:nvPr/>
          </p:nvSpPr>
          <p:spPr bwMode="auto">
            <a:xfrm>
              <a:off x="1296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1" name="Line 51"/>
            <p:cNvSpPr>
              <a:spLocks noChangeShapeType="1"/>
            </p:cNvSpPr>
            <p:nvPr/>
          </p:nvSpPr>
          <p:spPr bwMode="auto">
            <a:xfrm>
              <a:off x="3072" y="292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2" name="Line 52"/>
            <p:cNvSpPr>
              <a:spLocks noChangeShapeType="1"/>
            </p:cNvSpPr>
            <p:nvPr/>
          </p:nvSpPr>
          <p:spPr bwMode="auto">
            <a:xfrm>
              <a:off x="4272" y="27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3" name="Line 53"/>
            <p:cNvSpPr>
              <a:spLocks noChangeShapeType="1"/>
            </p:cNvSpPr>
            <p:nvPr/>
          </p:nvSpPr>
          <p:spPr bwMode="auto">
            <a:xfrm>
              <a:off x="1776" y="259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4" name="Line 54"/>
            <p:cNvSpPr>
              <a:spLocks noChangeShapeType="1"/>
            </p:cNvSpPr>
            <p:nvPr/>
          </p:nvSpPr>
          <p:spPr bwMode="auto">
            <a:xfrm>
              <a:off x="1776" y="2784"/>
              <a:ext cx="24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5" name="Text Box 55"/>
            <p:cNvSpPr txBox="1">
              <a:spLocks noChangeArrowheads="1"/>
            </p:cNvSpPr>
            <p:nvPr/>
          </p:nvSpPr>
          <p:spPr bwMode="auto">
            <a:xfrm>
              <a:off x="4224" y="1728"/>
              <a:ext cx="25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...</a:t>
              </a:r>
              <a:endParaRPr lang="en-US" sz="2800"/>
            </a:p>
          </p:txBody>
        </p:sp>
        <p:sp>
          <p:nvSpPr>
            <p:cNvPr id="7226" name="Text Box 56"/>
            <p:cNvSpPr txBox="1">
              <a:spLocks noChangeArrowheads="1"/>
            </p:cNvSpPr>
            <p:nvPr/>
          </p:nvSpPr>
          <p:spPr bwMode="auto">
            <a:xfrm>
              <a:off x="240" y="2400"/>
              <a:ext cx="25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...</a:t>
              </a:r>
              <a:endParaRPr lang="en-US" sz="2800"/>
            </a:p>
          </p:txBody>
        </p:sp>
        <p:sp>
          <p:nvSpPr>
            <p:cNvPr id="7227" name="Text Box 57"/>
            <p:cNvSpPr txBox="1">
              <a:spLocks noChangeArrowheads="1"/>
            </p:cNvSpPr>
            <p:nvPr/>
          </p:nvSpPr>
          <p:spPr bwMode="auto">
            <a:xfrm>
              <a:off x="2016" y="2400"/>
              <a:ext cx="25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...</a:t>
              </a:r>
              <a:endParaRPr lang="en-US" sz="2800"/>
            </a:p>
          </p:txBody>
        </p:sp>
        <p:sp>
          <p:nvSpPr>
            <p:cNvPr id="7228" name="Text Box 58"/>
            <p:cNvSpPr txBox="1">
              <a:spLocks noChangeArrowheads="1"/>
            </p:cNvSpPr>
            <p:nvPr/>
          </p:nvSpPr>
          <p:spPr bwMode="auto">
            <a:xfrm>
              <a:off x="3840" y="2352"/>
              <a:ext cx="25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...</a:t>
              </a:r>
              <a:endParaRPr lang="en-US" sz="2800"/>
            </a:p>
          </p:txBody>
        </p:sp>
        <p:sp>
          <p:nvSpPr>
            <p:cNvPr id="7229" name="Line 59"/>
            <p:cNvSpPr>
              <a:spLocks noChangeShapeType="1"/>
            </p:cNvSpPr>
            <p:nvPr/>
          </p:nvSpPr>
          <p:spPr bwMode="auto">
            <a:xfrm>
              <a:off x="3696" y="163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0" name="Line 60"/>
            <p:cNvSpPr>
              <a:spLocks noChangeShapeType="1"/>
            </p:cNvSpPr>
            <p:nvPr/>
          </p:nvSpPr>
          <p:spPr bwMode="auto">
            <a:xfrm>
              <a:off x="4368" y="163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1" name="Text Box 61"/>
            <p:cNvSpPr txBox="1">
              <a:spLocks noChangeArrowheads="1"/>
            </p:cNvSpPr>
            <p:nvPr/>
          </p:nvSpPr>
          <p:spPr bwMode="auto">
            <a:xfrm>
              <a:off x="4176" y="2976"/>
              <a:ext cx="25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sz="2000">
                  <a:latin typeface="Helvetica (PCL6)" pitchFamily="34" charset="0"/>
                </a:rPr>
                <a:t>...</a:t>
              </a:r>
              <a:endParaRPr lang="en-US" sz="28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Facetted Classification Along With  Labeled Categories</a:t>
            </a:r>
            <a:endParaRPr lang="en-US" sz="2800"/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en-US" sz="2400"/>
              <a:t>A Language</a:t>
            </a:r>
            <a:endParaRPr lang="en-US" sz="2400"/>
          </a:p>
          <a:p>
            <a:pPr lvl="1" eaLnBrk="1" hangingPunct="1"/>
            <a:r>
              <a:rPr lang="en-US" sz="2000"/>
              <a:t>a English</a:t>
            </a:r>
            <a:endParaRPr lang="en-US" sz="2000"/>
          </a:p>
          <a:p>
            <a:pPr lvl="1" eaLnBrk="1" hangingPunct="1"/>
            <a:r>
              <a:rPr lang="en-US" sz="2000"/>
              <a:t>b French</a:t>
            </a:r>
            <a:endParaRPr lang="en-US" sz="2000"/>
          </a:p>
          <a:p>
            <a:pPr lvl="1" eaLnBrk="1" hangingPunct="1"/>
            <a:r>
              <a:rPr lang="en-US" sz="2000"/>
              <a:t>c Spanish</a:t>
            </a:r>
            <a:endParaRPr lang="en-US" sz="2000"/>
          </a:p>
          <a:p>
            <a:pPr eaLnBrk="1" hangingPunct="1"/>
            <a:r>
              <a:rPr lang="en-US" sz="2400"/>
              <a:t>B Genre</a:t>
            </a:r>
            <a:endParaRPr lang="en-US" sz="2400"/>
          </a:p>
          <a:p>
            <a:pPr lvl="1" eaLnBrk="1" hangingPunct="1"/>
            <a:r>
              <a:rPr lang="en-US" sz="2000"/>
              <a:t>a Prose</a:t>
            </a:r>
            <a:endParaRPr lang="en-US" sz="2000"/>
          </a:p>
          <a:p>
            <a:pPr lvl="1" eaLnBrk="1" hangingPunct="1"/>
            <a:r>
              <a:rPr lang="en-US" sz="2000"/>
              <a:t>b Poetry</a:t>
            </a:r>
            <a:endParaRPr lang="en-US" sz="2000"/>
          </a:p>
          <a:p>
            <a:pPr lvl="1" eaLnBrk="1" hangingPunct="1"/>
            <a:r>
              <a:rPr lang="en-US" sz="2000"/>
              <a:t>c Drama</a:t>
            </a:r>
            <a:endParaRPr lang="en-US" sz="2000"/>
          </a:p>
          <a:p>
            <a:pPr eaLnBrk="1" hangingPunct="1"/>
            <a:r>
              <a:rPr lang="en-US" sz="2400"/>
              <a:t>C Period</a:t>
            </a:r>
            <a:endParaRPr lang="en-US" sz="2400"/>
          </a:p>
          <a:p>
            <a:pPr lvl="1" eaLnBrk="1" hangingPunct="1"/>
            <a:r>
              <a:rPr lang="en-US" sz="2000"/>
              <a:t>a 16th Century</a:t>
            </a:r>
            <a:endParaRPr lang="en-US" sz="2000"/>
          </a:p>
          <a:p>
            <a:pPr lvl="1" eaLnBrk="1" hangingPunct="1"/>
            <a:r>
              <a:rPr lang="en-US" sz="2000"/>
              <a:t>b 17th Century</a:t>
            </a:r>
            <a:endParaRPr lang="en-US" sz="2000"/>
          </a:p>
          <a:p>
            <a:pPr lvl="1" eaLnBrk="1" hangingPunct="1"/>
            <a:r>
              <a:rPr lang="en-US" sz="2000"/>
              <a:t>c 18th Century</a:t>
            </a:r>
            <a:endParaRPr lang="en-US" sz="2000"/>
          </a:p>
          <a:p>
            <a:pPr lvl="1" eaLnBrk="1" hangingPunct="1"/>
            <a:r>
              <a:rPr lang="en-US" sz="2000"/>
              <a:t>d 19th Century</a:t>
            </a:r>
            <a:endParaRPr lang="en-US" sz="2000"/>
          </a:p>
        </p:txBody>
      </p:sp>
      <p:sp>
        <p:nvSpPr>
          <p:cNvPr id="13317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/>
              <a:t>Aa</a:t>
            </a:r>
            <a:r>
              <a:rPr lang="en-US" sz="2400" dirty="0"/>
              <a:t>  English Literature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 err="1" smtClean="0"/>
              <a:t>AaBa</a:t>
            </a:r>
            <a:r>
              <a:rPr lang="en-US" sz="2400" dirty="0" smtClean="0"/>
              <a:t> </a:t>
            </a:r>
            <a:r>
              <a:rPr lang="en-US" sz="2400" dirty="0"/>
              <a:t>English Prose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 err="1" smtClean="0"/>
              <a:t>AaBaCa</a:t>
            </a:r>
            <a:r>
              <a:rPr lang="en-US" sz="2400" dirty="0" smtClean="0"/>
              <a:t> </a:t>
            </a:r>
            <a:r>
              <a:rPr lang="en-US" sz="2400" dirty="0"/>
              <a:t>English Prose 16th Century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 err="1"/>
              <a:t>AbBbCd</a:t>
            </a:r>
            <a:r>
              <a:rPr lang="en-US" sz="2400" dirty="0"/>
              <a:t> French Poetry 19th Century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 err="1"/>
              <a:t>BbCd</a:t>
            </a:r>
            <a:r>
              <a:rPr lang="en-US" sz="2400" dirty="0"/>
              <a:t> Drama 19th Century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Ranganathan</a:t>
            </a:r>
            <a:endParaRPr lang="en-US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1103312" y="2052918"/>
            <a:ext cx="9702063" cy="4195481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PMEST Facets</a:t>
            </a:r>
            <a:endParaRPr lang="en-US" dirty="0"/>
          </a:p>
          <a:p>
            <a:pPr lvl="1" eaLnBrk="1" hangingPunct="1"/>
            <a:r>
              <a:rPr lang="en-US" dirty="0"/>
              <a:t>P(</a:t>
            </a:r>
            <a:r>
              <a:rPr lang="en-US" dirty="0" err="1"/>
              <a:t>ersonality</a:t>
            </a:r>
            <a:r>
              <a:rPr lang="en-US" dirty="0"/>
              <a:t>)</a:t>
            </a:r>
            <a:endParaRPr lang="en-US" dirty="0"/>
          </a:p>
          <a:p>
            <a:pPr lvl="2" eaLnBrk="1" hangingPunct="1"/>
            <a:r>
              <a:rPr lang="en-US" dirty="0"/>
              <a:t> WHO: The most important types or names of things for the particular discipline</a:t>
            </a:r>
            <a:endParaRPr lang="en-US" dirty="0"/>
          </a:p>
          <a:p>
            <a:pPr lvl="1" eaLnBrk="1" hangingPunct="1"/>
            <a:r>
              <a:rPr lang="en-US" dirty="0"/>
              <a:t>M(</a:t>
            </a:r>
            <a:r>
              <a:rPr lang="en-US" dirty="0" err="1"/>
              <a:t>atter</a:t>
            </a:r>
            <a:r>
              <a:rPr lang="en-US" dirty="0"/>
              <a:t>)</a:t>
            </a:r>
            <a:endParaRPr lang="en-US" dirty="0"/>
          </a:p>
          <a:p>
            <a:pPr lvl="2" eaLnBrk="1" hangingPunct="1"/>
            <a:r>
              <a:rPr lang="en-US" dirty="0"/>
              <a:t>WHAT: Constituent materials</a:t>
            </a:r>
            <a:endParaRPr lang="en-US" dirty="0"/>
          </a:p>
          <a:p>
            <a:pPr lvl="1" eaLnBrk="1" hangingPunct="1"/>
            <a:r>
              <a:rPr lang="en-US" dirty="0"/>
              <a:t>E(</a:t>
            </a:r>
            <a:r>
              <a:rPr lang="en-US" dirty="0" err="1"/>
              <a:t>nergy</a:t>
            </a:r>
            <a:r>
              <a:rPr lang="en-US" dirty="0"/>
              <a:t>)</a:t>
            </a:r>
            <a:endParaRPr lang="en-US" dirty="0"/>
          </a:p>
          <a:p>
            <a:pPr lvl="2" eaLnBrk="1" hangingPunct="1"/>
            <a:r>
              <a:rPr lang="en-US" dirty="0"/>
              <a:t>HOW: Action or activity terms</a:t>
            </a:r>
            <a:endParaRPr lang="en-US" dirty="0"/>
          </a:p>
          <a:p>
            <a:pPr lvl="1" eaLnBrk="1" hangingPunct="1"/>
            <a:r>
              <a:rPr lang="en-US" dirty="0"/>
              <a:t>S(pace)</a:t>
            </a:r>
            <a:endParaRPr lang="en-US" dirty="0"/>
          </a:p>
          <a:p>
            <a:pPr lvl="2" eaLnBrk="1" hangingPunct="1"/>
            <a:r>
              <a:rPr lang="en-US" dirty="0"/>
              <a:t>WHERE: Where things occur</a:t>
            </a:r>
            <a:endParaRPr lang="en-US" dirty="0"/>
          </a:p>
          <a:p>
            <a:pPr lvl="1" eaLnBrk="1" hangingPunct="1"/>
            <a:r>
              <a:rPr lang="en-US" dirty="0"/>
              <a:t>T(</a:t>
            </a:r>
            <a:r>
              <a:rPr lang="en-US" dirty="0" err="1"/>
              <a:t>ime</a:t>
            </a:r>
            <a:r>
              <a:rPr lang="en-US" dirty="0"/>
              <a:t>)</a:t>
            </a:r>
            <a:endParaRPr lang="en-US" dirty="0"/>
          </a:p>
          <a:p>
            <a:pPr lvl="2" eaLnBrk="1" hangingPunct="1"/>
            <a:r>
              <a:rPr lang="en-US" dirty="0"/>
              <a:t>WHEN: When things occur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“Classical” Facet Analysis</a:t>
            </a:r>
            <a:endParaRPr lang="en-US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What is being done?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Entity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Kind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Product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By-Product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 are its parts?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Part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 are its properties?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Property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Material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19461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How is this achieved?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Process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By what means?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Operation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By whom?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Agent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Patient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Where?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Space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When?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Time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“Classical” Facet Analysis</a:t>
            </a:r>
            <a:endParaRPr lang="en-US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mtClean="0"/>
              <a:t>Nouns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Entity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Kind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Part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Patient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Product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By-Product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Agent</a:t>
            </a:r>
            <a:endParaRPr lang="en-US" smtClean="0"/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Adjectives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Property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Material</a:t>
            </a:r>
            <a:endParaRPr lang="en-US" smtClean="0"/>
          </a:p>
        </p:txBody>
      </p:sp>
      <p:sp>
        <p:nvSpPr>
          <p:cNvPr id="21509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mtClean="0"/>
              <a:t>Intransitive Verb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Process</a:t>
            </a:r>
            <a:endParaRPr lang="en-US" smtClean="0"/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Transitive Verb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Operation</a:t>
            </a:r>
            <a:endParaRPr lang="en-US" smtClean="0"/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Adverb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Space</a:t>
            </a:r>
            <a:endParaRPr lang="en-US" smtClean="0"/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Time</a:t>
            </a:r>
            <a:endParaRPr lang="en-US" smtClean="0"/>
          </a:p>
          <a:p>
            <a:pPr eaLnBrk="1" hangingPunct="1">
              <a:lnSpc>
                <a:spcPct val="80000"/>
              </a:lnSpc>
            </a:pP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Semantic and Syntactic Relationships</a:t>
            </a:r>
            <a:endParaRPr lang="en-US" sz="3200"/>
          </a:p>
        </p:txBody>
      </p:sp>
      <p:sp>
        <p:nvSpPr>
          <p:cNvPr id="2355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/>
              <a:t>Semantic relationships</a:t>
            </a:r>
            <a:endParaRPr lang="en-US"/>
          </a:p>
          <a:p>
            <a:pPr lvl="1" eaLnBrk="1" hangingPunct="1"/>
            <a:r>
              <a:rPr lang="en-US"/>
              <a:t>Is-A (thing/kind, genus/species)</a:t>
            </a:r>
            <a:endParaRPr lang="en-US"/>
          </a:p>
          <a:p>
            <a:pPr lvl="2" eaLnBrk="1" hangingPunct="1"/>
            <a:r>
              <a:rPr lang="en-US"/>
              <a:t>Mammals</a:t>
            </a:r>
            <a:endParaRPr lang="en-US"/>
          </a:p>
          <a:p>
            <a:pPr lvl="3" eaLnBrk="1" hangingPunct="1"/>
            <a:r>
              <a:rPr lang="en-US"/>
              <a:t>Primates</a:t>
            </a:r>
            <a:endParaRPr lang="en-US"/>
          </a:p>
          <a:p>
            <a:pPr lvl="4" eaLnBrk="1" hangingPunct="1"/>
            <a:r>
              <a:rPr lang="en-US"/>
              <a:t>Humans</a:t>
            </a:r>
            <a:endParaRPr lang="en-US"/>
          </a:p>
          <a:p>
            <a:pPr lvl="1" eaLnBrk="1" hangingPunct="1"/>
            <a:r>
              <a:rPr lang="en-US"/>
              <a:t>Has-Parts</a:t>
            </a:r>
            <a:endParaRPr lang="en-US"/>
          </a:p>
          <a:p>
            <a:pPr lvl="2" eaLnBrk="1" hangingPunct="1"/>
            <a:r>
              <a:rPr lang="en-US"/>
              <a:t>Human</a:t>
            </a:r>
            <a:endParaRPr lang="en-US"/>
          </a:p>
          <a:p>
            <a:pPr lvl="3" eaLnBrk="1" hangingPunct="1"/>
            <a:r>
              <a:rPr lang="en-US"/>
              <a:t>Head</a:t>
            </a:r>
            <a:endParaRPr lang="en-US"/>
          </a:p>
          <a:p>
            <a:pPr lvl="4" eaLnBrk="1" hangingPunct="1"/>
            <a:r>
              <a:rPr lang="en-US"/>
              <a:t>Eyes</a:t>
            </a:r>
            <a:endParaRPr lang="en-US"/>
          </a:p>
          <a:p>
            <a:pPr lvl="4" eaLnBrk="1" hangingPunct="1">
              <a:buFontTx/>
              <a:buNone/>
            </a:pPr>
            <a:endParaRPr lang="en-US"/>
          </a:p>
        </p:txBody>
      </p:sp>
      <p:sp>
        <p:nvSpPr>
          <p:cNvPr id="23557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/>
              <a:t>Syntactic relationships</a:t>
            </a:r>
            <a:endParaRPr lang="en-US"/>
          </a:p>
          <a:p>
            <a:pPr lvl="1" eaLnBrk="1" hangingPunct="1"/>
            <a:r>
              <a:rPr lang="en-US"/>
              <a:t>Compounds</a:t>
            </a:r>
            <a:endParaRPr lang="en-US"/>
          </a:p>
          <a:p>
            <a:pPr lvl="2" eaLnBrk="1" hangingPunct="1"/>
            <a:r>
              <a:rPr lang="en-US"/>
              <a:t>Wheat + harvesting = “wheat harvesting”</a:t>
            </a:r>
            <a:endParaRPr lang="en-US"/>
          </a:p>
          <a:p>
            <a:pPr lvl="2" eaLnBrk="1" hangingPunct="1"/>
            <a:r>
              <a:rPr lang="en-US"/>
              <a:t>Object + operation = operation on object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Facetted Classification</a:t>
            </a:r>
            <a:endParaRPr lang="en-US" smtClean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Clearly distinguishes between semantic relationships and syntactic relationships</a:t>
            </a:r>
            <a:endParaRPr lang="en-US" smtClean="0"/>
          </a:p>
          <a:p>
            <a:pPr lvl="1" eaLnBrk="1" hangingPunct="1"/>
            <a:r>
              <a:rPr lang="en-US" smtClean="0"/>
              <a:t>Semantic relationships</a:t>
            </a:r>
            <a:endParaRPr lang="en-US" smtClean="0"/>
          </a:p>
          <a:p>
            <a:pPr lvl="2" eaLnBrk="1" hangingPunct="1"/>
            <a:r>
              <a:rPr lang="en-US" i="1" smtClean="0"/>
              <a:t>Within</a:t>
            </a:r>
            <a:r>
              <a:rPr lang="en-US" smtClean="0"/>
              <a:t> a facet</a:t>
            </a:r>
            <a:endParaRPr lang="en-US" smtClean="0"/>
          </a:p>
          <a:p>
            <a:pPr lvl="2" eaLnBrk="1" hangingPunct="1"/>
            <a:r>
              <a:rPr lang="en-US" smtClean="0"/>
              <a:t>Containment relations</a:t>
            </a:r>
            <a:endParaRPr lang="en-US" smtClean="0"/>
          </a:p>
          <a:p>
            <a:pPr lvl="1" eaLnBrk="1" hangingPunct="1"/>
            <a:r>
              <a:rPr lang="en-US" smtClean="0"/>
              <a:t>Syntactic relationships</a:t>
            </a:r>
            <a:endParaRPr lang="en-US" smtClean="0"/>
          </a:p>
          <a:p>
            <a:pPr lvl="2" eaLnBrk="1" hangingPunct="1"/>
            <a:r>
              <a:rPr lang="en-US" i="1" smtClean="0"/>
              <a:t>Across</a:t>
            </a:r>
            <a:r>
              <a:rPr lang="en-US" smtClean="0"/>
              <a:t> facets</a:t>
            </a:r>
            <a:endParaRPr lang="en-US" smtClean="0"/>
          </a:p>
          <a:p>
            <a:pPr lvl="2" eaLnBrk="1" hangingPunct="1"/>
            <a:r>
              <a:rPr lang="en-US" smtClean="0"/>
              <a:t>Combinatoric relations</a:t>
            </a:r>
            <a:endParaRPr lang="en-US" smtClean="0"/>
          </a:p>
          <a:p>
            <a:pPr eaLnBrk="1" hangingPunct="1"/>
            <a:r>
              <a:rPr lang="en-US" smtClean="0"/>
              <a:t>Have a “syntax” for syntactic combination of semantic terms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Power of Facet Combinations</a:t>
            </a:r>
            <a:endParaRPr lang="en-US" smtClean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syntactic relations of facetted classifications enable a small controlled vocabulary to produce</a:t>
            </a:r>
            <a:endParaRPr lang="en-US" smtClean="0"/>
          </a:p>
          <a:p>
            <a:pPr lvl="1" eaLnBrk="1" hangingPunct="1"/>
            <a:r>
              <a:rPr lang="en-US" smtClean="0"/>
              <a:t>Many, many structured descriptions</a:t>
            </a:r>
            <a:endParaRPr lang="en-US" smtClean="0"/>
          </a:p>
          <a:p>
            <a:pPr lvl="1" eaLnBrk="1" hangingPunct="1"/>
            <a:r>
              <a:rPr lang="en-US" smtClean="0"/>
              <a:t>Complex, but formally structured descriptions using nested compound descriptions</a:t>
            </a:r>
            <a:endParaRPr lang="en-US" smtClean="0"/>
          </a:p>
          <a:p>
            <a:pPr lvl="1" eaLnBrk="1" hangingPunct="1"/>
            <a:r>
              <a:rPr lang="en-US" smtClean="0"/>
              <a:t>Descriptions for things we do not have words for</a:t>
            </a:r>
            <a:endParaRPr lang="en-US" smtClean="0"/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2521</Words>
  <Application>WPS Presentation</Application>
  <PresentationFormat>Widescreen</PresentationFormat>
  <Paragraphs>211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SimSun</vt:lpstr>
      <vt:lpstr>Wingdings</vt:lpstr>
      <vt:lpstr>Wingdings 3</vt:lpstr>
      <vt:lpstr>Arial</vt:lpstr>
      <vt:lpstr>Times New Roman</vt:lpstr>
      <vt:lpstr>Helvetica (PCL6)</vt:lpstr>
      <vt:lpstr>Segoe Print</vt:lpstr>
      <vt:lpstr>Century Gothic</vt:lpstr>
      <vt:lpstr>Microsoft YaHei</vt:lpstr>
      <vt:lpstr>Arial Unicode MS</vt:lpstr>
      <vt:lpstr>Calibri</vt:lpstr>
      <vt:lpstr>Ion</vt:lpstr>
      <vt:lpstr>Konstruksi Tesaurus DAN  TAJUK SUBJEK</vt:lpstr>
      <vt:lpstr>Hierarchical Classification</vt:lpstr>
      <vt:lpstr>Facetted Classification Along With  Labeled Categories</vt:lpstr>
      <vt:lpstr>Ranganathan</vt:lpstr>
      <vt:lpstr>“Classical” Facet Analysis</vt:lpstr>
      <vt:lpstr>“Classical” Facet Analysis</vt:lpstr>
      <vt:lpstr>Semantic and Syntactic Relationships</vt:lpstr>
      <vt:lpstr>Facetted Classification</vt:lpstr>
      <vt:lpstr>Power of Facet Combinations</vt:lpstr>
      <vt:lpstr>Types of Indexing Languages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ERIC Thesaurus – Entry </vt:lpstr>
      <vt:lpstr>MESH – Entry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Lenovo</cp:lastModifiedBy>
  <cp:revision>8</cp:revision>
  <dcterms:created xsi:type="dcterms:W3CDTF">2020-04-30T01:59:00Z</dcterms:created>
  <dcterms:modified xsi:type="dcterms:W3CDTF">2020-05-01T08:42:46Z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1033-11.2.0.9281</vt:lpwstr>
  </property>
</Properties>
</file>